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92" autoAdjust="0"/>
    <p:restoredTop sz="94660"/>
  </p:normalViewPr>
  <p:slideViewPr>
    <p:cSldViewPr>
      <p:cViewPr>
        <p:scale>
          <a:sx n="90" d="100"/>
          <a:sy n="90" d="100"/>
        </p:scale>
        <p:origin x="-798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09.01.2018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09.01.2018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09.01.2018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09.01.2018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507342"/>
            <a:ext cx="150874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© Фокина Лидия Петровна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09.01.2018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09.01.2018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09.01.2018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09.01.2018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09.01.2018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09.01.2018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09.01.2018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179512" y="188640"/>
            <a:ext cx="1512168" cy="65527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1835696" y="188640"/>
            <a:ext cx="7147126" cy="6526508"/>
          </a:xfrm>
          <a:prstGeom prst="rect">
            <a:avLst/>
          </a:prstGeom>
          <a:blipFill>
            <a:blip r:embed="rId13" cstate="email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a:blipFill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409" name="Rectangle 1"/>
          <p:cNvSpPr>
            <a:spLocks noChangeArrowheads="1"/>
          </p:cNvSpPr>
          <p:nvPr userDrawn="1"/>
        </p:nvSpPr>
        <p:spPr bwMode="auto">
          <a:xfrm>
            <a:off x="7524328" y="0"/>
            <a:ext cx="16196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© Фокина Лидия Петровна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2" name="Picture 4" descr="http://www.playcast.ru/uploads/2015/02/09/12027652.png"/>
          <p:cNvPicPr>
            <a:picLocks noChangeAspect="1" noChangeArrowheads="1"/>
          </p:cNvPicPr>
          <p:nvPr userDrawn="1"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179511" y="332657"/>
            <a:ext cx="3235649" cy="6408712"/>
          </a:xfrm>
          <a:prstGeom prst="rect">
            <a:avLst/>
          </a:prstGeom>
          <a:noFill/>
        </p:spPr>
      </p:pic>
      <p:pic>
        <p:nvPicPr>
          <p:cNvPr id="45" name="Picture 4" descr="http://img-fotki.yandex.ru/get/5409/47407354.274/0_8e961_2109d486_S.png"/>
          <p:cNvPicPr>
            <a:picLocks noChangeAspect="1" noChangeArrowheads="1"/>
          </p:cNvPicPr>
          <p:nvPr userDrawn="1"/>
        </p:nvPicPr>
        <p:blipFill>
          <a:blip r:embed="rId15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524328" y="5733256"/>
            <a:ext cx="1428750" cy="8953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quelle.ru/Women_fashion/Women_accesories_bags/Women_jewelry/Women_Neclace/Czepochka__m261900.html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1835696" y="908720"/>
            <a:ext cx="7056783" cy="5348798"/>
            <a:chOff x="2187089" y="1009296"/>
            <a:chExt cx="6123681" cy="5631221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701820" y="1009296"/>
              <a:ext cx="5608950" cy="39855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ru-RU" sz="48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</a:rPr>
                <a:t>Новые педагогические технологии при внедрении ФГОС. </a:t>
              </a:r>
            </a:p>
            <a:p>
              <a:pPr algn="r"/>
              <a:r>
                <a:rPr lang="ru-RU" sz="48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</a:rPr>
                <a:t>Инновационные технологии.</a:t>
              </a:r>
              <a:endParaRPr lang="ru-RU" sz="48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187089" y="5085184"/>
              <a:ext cx="5084703" cy="15553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b="1" dirty="0" err="1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Подкорытова</a:t>
              </a:r>
              <a:r>
                <a:rPr lang="ru-RU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Алёна Григорьевна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учитель начальных классов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МБОУ «СОШ № 20»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Новосибирск 2018</a:t>
              </a:r>
              <a:endParaRPr lang="ru-RU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1991880" y="5214951"/>
            <a:ext cx="7152119" cy="1466206"/>
            <a:chOff x="1366078" y="2482661"/>
            <a:chExt cx="7505893" cy="192957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41699" y="2482661"/>
              <a:ext cx="733027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Новосибирск 2018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643174" y="260648"/>
            <a:ext cx="6249306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u="sng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Технология модульного обучения</a:t>
            </a:r>
            <a:endParaRPr lang="ru-RU" sz="2400" b="1" u="sng" dirty="0" smtClean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  <a:p>
            <a:r>
              <a:rPr lang="ru-RU" sz="2000" i="1" u="sng" dirty="0" smtClean="0"/>
              <a:t>Алгоритм построения учебного модуля:</a:t>
            </a:r>
            <a:endParaRPr lang="ru-RU" sz="2000" dirty="0" smtClean="0"/>
          </a:p>
          <a:p>
            <a:r>
              <a:rPr lang="ru-RU" sz="2000" dirty="0" smtClean="0"/>
              <a:t>1.                 Формирование блока-модуля содержания теоретического учебного материала темы.</a:t>
            </a:r>
          </a:p>
          <a:p>
            <a:r>
              <a:rPr lang="ru-RU" sz="2000" dirty="0" smtClean="0"/>
              <a:t>2.                 Выявление учебных элементов темы.</a:t>
            </a:r>
          </a:p>
          <a:p>
            <a:r>
              <a:rPr lang="ru-RU" sz="2000" dirty="0" smtClean="0"/>
              <a:t>3.                 Выявление связей и отношений между учебными элементами темы.</a:t>
            </a:r>
          </a:p>
          <a:p>
            <a:r>
              <a:rPr lang="ru-RU" sz="2000" dirty="0" smtClean="0"/>
              <a:t>4.                 Формирование логической структуры учебных элементов темы.</a:t>
            </a:r>
          </a:p>
          <a:p>
            <a:r>
              <a:rPr lang="ru-RU" sz="2000" dirty="0" smtClean="0"/>
              <a:t>5.                 Определение уровней усвоения учебных элементов темы.</a:t>
            </a:r>
          </a:p>
          <a:p>
            <a:r>
              <a:rPr lang="ru-RU" sz="2000" dirty="0" smtClean="0"/>
              <a:t>6.                 Определение требований к уровням усвоения учебных элементов темы.</a:t>
            </a:r>
          </a:p>
          <a:p>
            <a:r>
              <a:rPr lang="ru-RU" sz="2000" dirty="0" smtClean="0"/>
              <a:t>7.                 Определение осознанности усвоения учебных элементов темы.</a:t>
            </a:r>
          </a:p>
          <a:p>
            <a:r>
              <a:rPr lang="ru-RU" sz="2000" dirty="0" smtClean="0"/>
              <a:t>8.                 Формирование блока алгоритмического предписания умений и навыков.</a:t>
            </a:r>
          </a:p>
          <a:p>
            <a:endParaRPr lang="ru-RU" sz="2400" dirty="0" smtClean="0"/>
          </a:p>
          <a:p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1991880" y="5214951"/>
            <a:ext cx="7152119" cy="1466206"/>
            <a:chOff x="1366078" y="2482661"/>
            <a:chExt cx="7505893" cy="192957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41699" y="2482661"/>
              <a:ext cx="733027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Новосибирск 2018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643174" y="260648"/>
            <a:ext cx="6249306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err="1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Здоровьесберегающие</a:t>
            </a:r>
            <a:r>
              <a:rPr lang="ru-RU" sz="3600" b="1" u="sng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  технологии</a:t>
            </a: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   </a:t>
            </a:r>
          </a:p>
          <a:p>
            <a:endParaRPr lang="ru-RU" sz="1600" b="1" dirty="0" smtClean="0"/>
          </a:p>
          <a:p>
            <a:r>
              <a:rPr lang="ru-RU" sz="1600" b="1" dirty="0" smtClean="0"/>
              <a:t>· соблюдение санитарно - гигиенических требований</a:t>
            </a:r>
          </a:p>
          <a:p>
            <a:r>
              <a:rPr lang="ru-RU" sz="1600" b="1" dirty="0" smtClean="0"/>
              <a:t>· рациональная плотность урока организация учебного труда;</a:t>
            </a:r>
          </a:p>
          <a:p>
            <a:r>
              <a:rPr lang="ru-RU" sz="1600" b="1" dirty="0" smtClean="0"/>
              <a:t>· строгая дозировка учебной нагрузки;</a:t>
            </a:r>
          </a:p>
          <a:p>
            <a:r>
              <a:rPr lang="ru-RU" sz="1600" b="1" dirty="0" smtClean="0"/>
              <a:t>· смена видов деятельности;</a:t>
            </a:r>
          </a:p>
          <a:p>
            <a:r>
              <a:rPr lang="ru-RU" sz="1600" b="1" dirty="0" smtClean="0"/>
              <a:t>· обучение   с учетом ведущих каналов восприятия информации учащимися (аудиовизуальный, кинестетический и т.д.);</a:t>
            </a:r>
          </a:p>
          <a:p>
            <a:r>
              <a:rPr lang="ru-RU" sz="1600" b="1" dirty="0" smtClean="0"/>
              <a:t>· место и длительность применения ТСО;</a:t>
            </a:r>
          </a:p>
          <a:p>
            <a:r>
              <a:rPr lang="ru-RU" sz="1600" b="1" dirty="0" smtClean="0"/>
              <a:t>· включение  в урок технологических приемов и методов, способствующих самопознанию, самооценке учащихся;</a:t>
            </a:r>
          </a:p>
          <a:p>
            <a:r>
              <a:rPr lang="ru-RU" sz="1600" b="1" dirty="0" smtClean="0"/>
              <a:t>· построение урока с учетом работоспособности учащихся;</a:t>
            </a:r>
          </a:p>
          <a:p>
            <a:r>
              <a:rPr lang="ru-RU" sz="1600" b="1" dirty="0" smtClean="0"/>
              <a:t>· индивидуальный подход к учащимся с учетом личностных возможностей;</a:t>
            </a:r>
          </a:p>
          <a:p>
            <a:r>
              <a:rPr lang="ru-RU" sz="1600" b="1" dirty="0" smtClean="0"/>
              <a:t>· формирование внешней и внутренней мотивации деятельности учащихся;</a:t>
            </a:r>
          </a:p>
          <a:p>
            <a:r>
              <a:rPr lang="ru-RU" sz="1600" b="1" dirty="0" smtClean="0"/>
              <a:t>· благоприятный психологический климат</a:t>
            </a:r>
          </a:p>
          <a:p>
            <a:r>
              <a:rPr lang="ru-RU" sz="1600" b="1" dirty="0" smtClean="0"/>
              <a:t>· профилактика стрессов:</a:t>
            </a:r>
          </a:p>
          <a:p>
            <a:r>
              <a:rPr lang="ru-RU" sz="1600" b="1" dirty="0" smtClean="0"/>
              <a:t> работа в парах, в группах</a:t>
            </a:r>
          </a:p>
          <a:p>
            <a:r>
              <a:rPr lang="ru-RU" sz="1600" b="1" dirty="0" smtClean="0"/>
              <a:t>· проведение физкультминуток и динамических пауз на уроках;</a:t>
            </a:r>
          </a:p>
          <a:p>
            <a:r>
              <a:rPr lang="ru-RU" sz="1600" b="1" dirty="0" smtClean="0"/>
              <a:t>· целенаправленная рефлексия</a:t>
            </a:r>
          </a:p>
          <a:p>
            <a:endParaRPr lang="ru-RU" sz="2400" dirty="0" smtClean="0"/>
          </a:p>
          <a:p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1991880" y="5214951"/>
            <a:ext cx="7152119" cy="1466206"/>
            <a:chOff x="1366078" y="2482661"/>
            <a:chExt cx="7505893" cy="192957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41699" y="2482661"/>
              <a:ext cx="733027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Новосибирск 2018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643174" y="260648"/>
            <a:ext cx="6249306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Технология интегрированного обучения</a:t>
            </a: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   </a:t>
            </a:r>
          </a:p>
          <a:p>
            <a:r>
              <a:rPr lang="ru-RU" sz="2000" dirty="0" smtClean="0"/>
              <a:t>Интеграция - это глубокое взаимопроникновение, слияние, насколько это возможно, в одном учебном материале обобщённых знаний в той или иной области.</a:t>
            </a:r>
          </a:p>
          <a:p>
            <a:endParaRPr lang="ru-RU" sz="2000" dirty="0" smtClean="0"/>
          </a:p>
          <a:p>
            <a:r>
              <a:rPr lang="ru-RU" sz="2000" dirty="0" smtClean="0"/>
              <a:t>Закономерности интегрированных уроков: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весь урок подчинён авторскому замыслу,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урок объединяется основной мыслью (стержень урока),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урок составляет единое целое, этапы урока – это фрагменты целого,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этапы и компоненты урока находятся в </a:t>
            </a:r>
            <a:r>
              <a:rPr lang="ru-RU" sz="2000" dirty="0" err="1" smtClean="0"/>
              <a:t>логико</a:t>
            </a:r>
            <a:r>
              <a:rPr lang="ru-RU" sz="2000" dirty="0" smtClean="0"/>
              <a:t>- структурной зависимости,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отобранный для урока дидактический материал соответствует замыслу, </a:t>
            </a:r>
            <a:r>
              <a:rPr lang="ru-RU" sz="2000" dirty="0" smtClean="0">
                <a:hlinkClick r:id="rId2"/>
              </a:rPr>
              <a:t>цепочка</a:t>
            </a:r>
            <a:r>
              <a:rPr lang="ru-RU" sz="2000" dirty="0" smtClean="0"/>
              <a:t> сведений организована как «данное» и «новое».</a:t>
            </a:r>
          </a:p>
          <a:p>
            <a:endParaRPr lang="ru-RU" sz="1600" dirty="0" smtClean="0"/>
          </a:p>
          <a:p>
            <a:endParaRPr lang="ru-RU" sz="1600" b="1" dirty="0" smtClean="0"/>
          </a:p>
          <a:p>
            <a:endParaRPr lang="ru-RU" sz="2400" dirty="0" smtClean="0"/>
          </a:p>
          <a:p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1991880" y="5214951"/>
            <a:ext cx="7152119" cy="1466206"/>
            <a:chOff x="1366078" y="2482661"/>
            <a:chExt cx="7505893" cy="192957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41699" y="2482661"/>
              <a:ext cx="733027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Новосибирск 2018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643174" y="260648"/>
            <a:ext cx="6249306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Традиционная технология</a:t>
            </a: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 </a:t>
            </a:r>
          </a:p>
          <a:p>
            <a:r>
              <a:rPr lang="ru-RU" sz="2000" dirty="0" smtClean="0"/>
              <a:t>Отличительными признаками традиционной классно-урочной технологии являются:</a:t>
            </a:r>
          </a:p>
          <a:p>
            <a:r>
              <a:rPr lang="ru-RU" sz="2000" dirty="0" smtClean="0"/>
              <a:t>- учащиеся приблизительно одного возраста и уровня подготовки составляют группу, которая сохраняет в основном постоянный состав на весь период обучения;</a:t>
            </a:r>
          </a:p>
          <a:p>
            <a:r>
              <a:rPr lang="ru-RU" sz="2000" dirty="0" smtClean="0"/>
              <a:t>- группа работает по единому годовому плану и программе согласно расписанию;</a:t>
            </a:r>
          </a:p>
          <a:p>
            <a:r>
              <a:rPr lang="ru-RU" sz="2000" dirty="0" smtClean="0"/>
              <a:t>- основной единицей занятий является урок;</a:t>
            </a:r>
          </a:p>
          <a:p>
            <a:r>
              <a:rPr lang="ru-RU" sz="2000" dirty="0" smtClean="0"/>
              <a:t>- урок посвящен одному учебному предмету, теме, в силу чего учащиеся группы работают над одним и тем же материалом;</a:t>
            </a:r>
          </a:p>
          <a:p>
            <a:r>
              <a:rPr lang="ru-RU" sz="2000" dirty="0" smtClean="0"/>
              <a:t>- работой учащихся на уроке руководит учитель: он оценивает результаты учебы по  своему предмету, уровень </a:t>
            </a:r>
            <a:r>
              <a:rPr lang="ru-RU" sz="2000" dirty="0" err="1" smtClean="0"/>
              <a:t>обученности</a:t>
            </a:r>
            <a:r>
              <a:rPr lang="ru-RU" sz="2000" dirty="0" smtClean="0"/>
              <a:t> каждого ученика в отдельности.</a:t>
            </a:r>
          </a:p>
          <a:p>
            <a:endParaRPr lang="ru-RU" sz="2000" dirty="0" smtClean="0"/>
          </a:p>
          <a:p>
            <a:endParaRPr lang="ru-RU" sz="1600" dirty="0" smtClean="0"/>
          </a:p>
          <a:p>
            <a:endParaRPr lang="ru-RU" sz="1600" b="1" dirty="0" smtClean="0"/>
          </a:p>
          <a:p>
            <a:endParaRPr lang="ru-RU" sz="2400" dirty="0" smtClean="0"/>
          </a:p>
          <a:p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1835696" y="908720"/>
            <a:ext cx="7056783" cy="5071799"/>
            <a:chOff x="2187089" y="1009296"/>
            <a:chExt cx="6123681" cy="533959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701820" y="1009296"/>
              <a:ext cx="5608950" cy="24302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48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</a:rPr>
                <a:t>ВСЕ НОВОЕ ЭТО ХОРОШО ЗАБЫТОЕ СТАРОЕ</a:t>
              </a:r>
              <a:endParaRPr lang="ru-RU" sz="48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187089" y="5085184"/>
              <a:ext cx="5084703" cy="12637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УСПЕХОВ В РАБОТЕ!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СПАСИБО ЗА ВНИМАНИЕ!</a:t>
              </a:r>
              <a:endParaRPr lang="ru-RU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Новосибирск 2018</a:t>
              </a:r>
              <a:endParaRPr lang="ru-RU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29124" y="500042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И будущее уже наступило</a:t>
            </a:r>
            <a:b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Роберт Юнг</a:t>
            </a:r>
            <a:endParaRPr lang="ru-RU" sz="2800" dirty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71736" y="1428736"/>
            <a:ext cx="6215106" cy="410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Monotype Corsiva" pitchFamily="66" charset="0"/>
              </a:rPr>
              <a:t>Особенность федеральных государственных образовательных стандартов общего образования  --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превратить традиционное обучение, направленное на накопление знаний, умений, навыков, в  процесс развития личности ребенка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    </a:t>
            </a:r>
            <a:r>
              <a:rPr kumimoji="0" lang="ru-RU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9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Педагогическая технология</a:t>
            </a:r>
          </a:p>
          <a:p>
            <a:pPr>
              <a:buFont typeface="Wingdings" pitchFamily="2" charset="2"/>
              <a:buChar char="ü"/>
            </a:pPr>
            <a:r>
              <a:rPr lang="ru-RU" i="1" dirty="0" smtClean="0"/>
              <a:t>Совокупность приёмов - область педагогического знания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 </a:t>
            </a:r>
            <a:r>
              <a:rPr lang="ru-RU" i="1" dirty="0" smtClean="0"/>
              <a:t>Совокупность форм, методов, приёмов и средств передачи социального опыта, а также техническое оснащение этого процесса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i="1" dirty="0" smtClean="0"/>
              <a:t>Совокупность способов организации учебно-познавательного процесса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"/>
          <p:cNvGrpSpPr>
            <a:grpSpLocks/>
          </p:cNvGrpSpPr>
          <p:nvPr/>
        </p:nvGrpSpPr>
        <p:grpSpPr bwMode="auto">
          <a:xfrm>
            <a:off x="1991880" y="5214951"/>
            <a:ext cx="7152119" cy="1466206"/>
            <a:chOff x="1366078" y="2482661"/>
            <a:chExt cx="7505893" cy="192957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41699" y="2482661"/>
              <a:ext cx="733027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Новосибирск 2018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835696" y="260648"/>
            <a:ext cx="70567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Информационно – коммуникационная технология</a:t>
            </a:r>
          </a:p>
          <a:p>
            <a:endParaRPr lang="ru-RU" sz="2400" dirty="0" smtClean="0"/>
          </a:p>
          <a:p>
            <a:r>
              <a:rPr lang="ru-RU" sz="2400" dirty="0" smtClean="0"/>
              <a:t>Систему применения ИКТ можно разделить на следующие этапы:</a:t>
            </a:r>
          </a:p>
          <a:p>
            <a:endParaRPr lang="ru-RU" sz="2400" dirty="0" smtClean="0"/>
          </a:p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1 этап: </a:t>
            </a:r>
            <a:r>
              <a:rPr lang="ru-RU" sz="2400" dirty="0" smtClean="0"/>
              <a:t> Выявление учебного материала</a:t>
            </a:r>
          </a:p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2 этап: </a:t>
            </a:r>
            <a:r>
              <a:rPr lang="ru-RU" sz="2400" dirty="0" smtClean="0"/>
              <a:t>Подбор и создание информационных продуктов</a:t>
            </a:r>
          </a:p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3 этап: </a:t>
            </a:r>
            <a:r>
              <a:rPr lang="ru-RU" sz="2400" dirty="0" smtClean="0"/>
              <a:t>Применение информационных продуктов</a:t>
            </a:r>
          </a:p>
          <a:p>
            <a:r>
              <a:rPr lang="ru-RU" sz="2400" dirty="0" smtClean="0"/>
              <a:t> 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4 этап: </a:t>
            </a:r>
            <a:r>
              <a:rPr lang="ru-RU" sz="2400" dirty="0" smtClean="0"/>
              <a:t>Анализ эффективности использования ИКТ, изучение динамики результатов, изучение рейтинга по предмету.</a:t>
            </a:r>
          </a:p>
          <a:p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1991880" y="5214951"/>
            <a:ext cx="7152119" cy="1466206"/>
            <a:chOff x="1366078" y="2482661"/>
            <a:chExt cx="7505893" cy="192957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41699" y="2482661"/>
              <a:ext cx="733027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Новосибирск 2018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643174" y="260648"/>
            <a:ext cx="624930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u="sng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Технология критического мышления</a:t>
            </a:r>
            <a:endParaRPr lang="ru-RU" sz="4000" b="1" dirty="0" smtClean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  <a:p>
            <a:endParaRPr lang="ru-RU" sz="2000" dirty="0" smtClean="0"/>
          </a:p>
          <a:p>
            <a:pPr algn="ctr"/>
            <a:r>
              <a:rPr lang="ru-RU" sz="2800" dirty="0" smtClean="0"/>
              <a:t>Конструктивная основа «технологии критического мышления»:  </a:t>
            </a:r>
          </a:p>
          <a:p>
            <a:pPr algn="ctr"/>
            <a:endParaRPr lang="ru-RU" sz="2800" dirty="0" smtClean="0"/>
          </a:p>
          <a:p>
            <a:pPr algn="just"/>
            <a:r>
              <a:rPr lang="ru-RU" sz="2800" dirty="0" smtClean="0"/>
              <a:t>· </a:t>
            </a:r>
            <a:r>
              <a:rPr lang="ru-RU" sz="2400" dirty="0" smtClean="0"/>
              <a:t> Этап </a:t>
            </a:r>
            <a:r>
              <a:rPr lang="ru-RU" sz="2400" i="1" dirty="0" smtClean="0"/>
              <a:t>вызова</a:t>
            </a:r>
            <a:r>
              <a:rPr lang="ru-RU" sz="2400" dirty="0" smtClean="0"/>
              <a:t> </a:t>
            </a:r>
          </a:p>
          <a:p>
            <a:pPr algn="just"/>
            <a:r>
              <a:rPr lang="ru-RU" sz="2400" dirty="0" smtClean="0"/>
              <a:t>· Стадия </a:t>
            </a:r>
            <a:r>
              <a:rPr lang="ru-RU" sz="2400" i="1" dirty="0" smtClean="0"/>
              <a:t>осмысления</a:t>
            </a:r>
            <a:r>
              <a:rPr lang="ru-RU" sz="2400" dirty="0" smtClean="0"/>
              <a:t> (или реализации смысла</a:t>
            </a:r>
          </a:p>
          <a:p>
            <a:pPr algn="just"/>
            <a:r>
              <a:rPr lang="ru-RU" sz="2400" dirty="0" smtClean="0"/>
              <a:t>·   Этап </a:t>
            </a:r>
            <a:r>
              <a:rPr lang="ru-RU" sz="2400" i="1" dirty="0" smtClean="0"/>
              <a:t>размышления</a:t>
            </a:r>
            <a:r>
              <a:rPr lang="ru-RU" sz="2400" dirty="0" smtClean="0"/>
              <a:t> (рефлексии</a:t>
            </a:r>
          </a:p>
          <a:p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1991880" y="5214951"/>
            <a:ext cx="7152119" cy="1466206"/>
            <a:chOff x="1366078" y="2482661"/>
            <a:chExt cx="7505893" cy="192957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41699" y="2482661"/>
              <a:ext cx="733027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Новосибирск 2018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643174" y="260648"/>
            <a:ext cx="624930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u="sng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Проектная технология</a:t>
            </a:r>
            <a:endParaRPr lang="ru-RU" sz="4800" dirty="0" smtClean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  <a:p>
            <a:r>
              <a:rPr lang="ru-RU" sz="2800" dirty="0" smtClean="0"/>
              <a:t>   </a:t>
            </a:r>
          </a:p>
          <a:p>
            <a:endParaRPr lang="ru-RU" sz="2800" dirty="0" smtClean="0"/>
          </a:p>
          <a:p>
            <a:r>
              <a:rPr lang="ru-RU" sz="2400" dirty="0" smtClean="0"/>
              <a:t>Цель технологии - стимулировать интерес учащихся к определенным проблемам, предполагающим владение определенной суммой знаний и через проектную деятельность, предусматривающим решение этих проблем, умение практически применять полученные знания.</a:t>
            </a:r>
          </a:p>
          <a:p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1991880" y="5214951"/>
            <a:ext cx="7152119" cy="1466206"/>
            <a:chOff x="1366078" y="2482661"/>
            <a:chExt cx="7505893" cy="192957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41699" y="2482661"/>
              <a:ext cx="733027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Новосибирск 2018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643174" y="260648"/>
            <a:ext cx="624930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u="sng" dirty="0" smtClean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  <a:p>
            <a:pPr algn="ctr"/>
            <a:r>
              <a:rPr lang="ru-RU" sz="3200" b="1" u="sng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Технология проблемного обучения</a:t>
            </a: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   </a:t>
            </a:r>
          </a:p>
          <a:p>
            <a:endParaRPr lang="ru-RU" sz="2800" dirty="0" smtClean="0"/>
          </a:p>
          <a:p>
            <a:r>
              <a:rPr lang="ru-RU" sz="2400" dirty="0" err="1" smtClean="0"/>
              <a:t>v</a:t>
            </a:r>
            <a:r>
              <a:rPr lang="ru-RU" sz="2400" dirty="0" smtClean="0"/>
              <a:t>    строят гипотезу,</a:t>
            </a:r>
          </a:p>
          <a:p>
            <a:r>
              <a:rPr lang="ru-RU" sz="2400" dirty="0" err="1" smtClean="0"/>
              <a:t>v</a:t>
            </a:r>
            <a:r>
              <a:rPr lang="ru-RU" sz="2400" dirty="0" smtClean="0"/>
              <a:t>    намечают и обсуждают способы проверки ее истинности,</a:t>
            </a:r>
          </a:p>
          <a:p>
            <a:r>
              <a:rPr lang="ru-RU" sz="2400" dirty="0" err="1" smtClean="0"/>
              <a:t>v</a:t>
            </a:r>
            <a:r>
              <a:rPr lang="ru-RU" sz="2400" dirty="0" smtClean="0"/>
              <a:t>    аргументируют, проводят эксперименты, наблюдения, анализируют их результаты, рассуждают, доказывают.</a:t>
            </a:r>
          </a:p>
          <a:p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1991880" y="5214951"/>
            <a:ext cx="7152119" cy="1466206"/>
            <a:chOff x="1366078" y="2482661"/>
            <a:chExt cx="7505893" cy="192957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41699" y="2482661"/>
              <a:ext cx="733027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Новосибирск 2018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643174" y="260648"/>
            <a:ext cx="6249306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u="sng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Игровые технологии</a:t>
            </a:r>
            <a:r>
              <a:rPr lang="ru-RU" sz="2800" dirty="0" smtClean="0"/>
              <a:t>   </a:t>
            </a:r>
          </a:p>
          <a:p>
            <a:r>
              <a:rPr lang="ru-RU" sz="2400" u="sng" dirty="0" smtClean="0"/>
              <a:t>Классификация педагогических игр</a:t>
            </a:r>
            <a:endParaRPr lang="ru-RU" sz="2400" dirty="0" smtClean="0"/>
          </a:p>
          <a:p>
            <a:r>
              <a:rPr lang="ru-RU" sz="2400" i="1" dirty="0" smtClean="0"/>
              <a:t>1.     </a:t>
            </a:r>
            <a:r>
              <a:rPr lang="ru-RU" sz="2000" i="1" u="sng" dirty="0" smtClean="0"/>
              <a:t>По области применения: </a:t>
            </a:r>
            <a:r>
              <a:rPr lang="ru-RU" sz="2000" dirty="0" smtClean="0"/>
              <a:t>физические, интеллектуальные, трудовые, социальные, психологические</a:t>
            </a:r>
          </a:p>
          <a:p>
            <a:r>
              <a:rPr lang="ru-RU" sz="2000" i="1" dirty="0" smtClean="0"/>
              <a:t>2.     </a:t>
            </a:r>
            <a:r>
              <a:rPr lang="ru-RU" sz="2000" i="1" u="sng" dirty="0" smtClean="0"/>
              <a:t>По (характеристике) характеру педагогического процесса: </a:t>
            </a:r>
            <a:r>
              <a:rPr lang="ru-RU" sz="2000" dirty="0" smtClean="0"/>
              <a:t>обучающие, </a:t>
            </a:r>
            <a:r>
              <a:rPr lang="ru-RU" sz="2000" dirty="0" err="1" smtClean="0"/>
              <a:t>тренинговые</a:t>
            </a:r>
            <a:r>
              <a:rPr lang="ru-RU" sz="2000" dirty="0" smtClean="0"/>
              <a:t>, контролирующие, обобщающие, познавательные, творческие, развивающие</a:t>
            </a:r>
          </a:p>
          <a:p>
            <a:r>
              <a:rPr lang="ru-RU" sz="2000" i="1" dirty="0" smtClean="0"/>
              <a:t>3.     </a:t>
            </a:r>
            <a:r>
              <a:rPr lang="ru-RU" sz="2000" i="1" u="sng" dirty="0" smtClean="0"/>
              <a:t>По игровой технологии: </a:t>
            </a:r>
            <a:r>
              <a:rPr lang="ru-RU" sz="2000" dirty="0" smtClean="0"/>
              <a:t>предметные, сюжетные, ролевые, деловые, имитационные, драматизация</a:t>
            </a:r>
          </a:p>
          <a:p>
            <a:r>
              <a:rPr lang="ru-RU" sz="2000" i="1" dirty="0" smtClean="0"/>
              <a:t>4.     </a:t>
            </a:r>
            <a:r>
              <a:rPr lang="ru-RU" sz="2000" i="1" u="sng" dirty="0" smtClean="0"/>
              <a:t>По предметной области: </a:t>
            </a:r>
            <a:r>
              <a:rPr lang="ru-RU" sz="2000" dirty="0" smtClean="0"/>
              <a:t>математические, экологические, музыкальные, трудовые, спортивные, экономические</a:t>
            </a:r>
          </a:p>
          <a:p>
            <a:r>
              <a:rPr lang="ru-RU" sz="2000" i="1" dirty="0" smtClean="0"/>
              <a:t>5.     </a:t>
            </a:r>
            <a:r>
              <a:rPr lang="ru-RU" sz="2000" i="1" u="sng" dirty="0" smtClean="0"/>
              <a:t>По игровой среде: </a:t>
            </a:r>
            <a:r>
              <a:rPr lang="ru-RU" sz="2000" dirty="0" smtClean="0"/>
              <a:t>без предметов, с предметами, настольные, комнатные, уличные, компьютерные, телевизионные, циклические, со средствами передвижения</a:t>
            </a:r>
          </a:p>
          <a:p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1991880" y="5214951"/>
            <a:ext cx="7152119" cy="1466206"/>
            <a:chOff x="1366078" y="2482661"/>
            <a:chExt cx="7505893" cy="192957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41699" y="2482661"/>
              <a:ext cx="733027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Новосибирск 2018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643174" y="260648"/>
            <a:ext cx="624930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u="sng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Кейс – технология </a:t>
            </a:r>
          </a:p>
          <a:p>
            <a:r>
              <a:rPr lang="ru-RU" sz="2400" dirty="0" smtClean="0"/>
              <a:t>К методам </a:t>
            </a:r>
            <a:r>
              <a:rPr lang="ru-RU" sz="2400" dirty="0" err="1" smtClean="0"/>
              <a:t>кейс-технологий</a:t>
            </a:r>
            <a:r>
              <a:rPr lang="ru-RU" sz="2400" dirty="0" smtClean="0"/>
              <a:t>, активизирующим учебный процесс, относятся:</a:t>
            </a:r>
          </a:p>
          <a:p>
            <a:r>
              <a:rPr lang="ru-RU" sz="2400" dirty="0" smtClean="0"/>
              <a:t>·        метод ситуационного анализа (Метод анализа конкретных ситуаций , ситуационные задачи и упражнения; </a:t>
            </a:r>
            <a:r>
              <a:rPr lang="ru-RU" sz="2400" dirty="0" err="1" smtClean="0"/>
              <a:t>кейс-стадии</a:t>
            </a:r>
            <a:r>
              <a:rPr lang="ru-RU" sz="2400" dirty="0" smtClean="0"/>
              <a:t>)</a:t>
            </a:r>
          </a:p>
          <a:p>
            <a:r>
              <a:rPr lang="ru-RU" sz="2400" dirty="0" smtClean="0"/>
              <a:t>·        метод инцидента;</a:t>
            </a:r>
          </a:p>
          <a:p>
            <a:r>
              <a:rPr lang="ru-RU" sz="2400" dirty="0" smtClean="0"/>
              <a:t>·        метод ситуационно-ролевых игр;</a:t>
            </a:r>
          </a:p>
          <a:p>
            <a:r>
              <a:rPr lang="ru-RU" sz="2400" dirty="0" smtClean="0"/>
              <a:t>·        метод разбора деловой корреспонденции;</a:t>
            </a:r>
          </a:p>
          <a:p>
            <a:r>
              <a:rPr lang="ru-RU" sz="2400" dirty="0" smtClean="0"/>
              <a:t>·        игровое проектирование;</a:t>
            </a:r>
          </a:p>
          <a:p>
            <a:r>
              <a:rPr lang="ru-RU" sz="2400" dirty="0" smtClean="0"/>
              <a:t>·        метод дискуссии.</a:t>
            </a:r>
          </a:p>
          <a:p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1991880" y="5214951"/>
            <a:ext cx="7152119" cy="1466206"/>
            <a:chOff x="1366078" y="2482661"/>
            <a:chExt cx="7505893" cy="192957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41699" y="2482661"/>
              <a:ext cx="733027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Новосибирск 2018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643174" y="260648"/>
            <a:ext cx="624930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u="sng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Технология творческих мастерских</a:t>
            </a:r>
            <a:endParaRPr lang="ru-RU" sz="4000" b="1" dirty="0" smtClean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  <a:p>
            <a:endParaRPr lang="ru-RU" sz="2400" u="sng" dirty="0" smtClean="0"/>
          </a:p>
          <a:p>
            <a:r>
              <a:rPr lang="ru-RU" sz="2400" u="sng" dirty="0" smtClean="0"/>
              <a:t>Основные этапы мастерской.</a:t>
            </a:r>
            <a:endParaRPr lang="ru-RU" sz="2400" dirty="0" smtClean="0"/>
          </a:p>
          <a:p>
            <a:pPr>
              <a:buFont typeface="Wingdings" pitchFamily="2" charset="2"/>
              <a:buChar char="ü"/>
            </a:pPr>
            <a:r>
              <a:rPr lang="ru-RU" sz="2400" u="sng" dirty="0" smtClean="0"/>
              <a:t>Индукция</a:t>
            </a:r>
            <a:r>
              <a:rPr lang="ru-RU" sz="2400" dirty="0" smtClean="0"/>
              <a:t> (поведение)</a:t>
            </a:r>
          </a:p>
          <a:p>
            <a:pPr>
              <a:buFont typeface="Wingdings" pitchFamily="2" charset="2"/>
              <a:buChar char="ü"/>
            </a:pPr>
            <a:r>
              <a:rPr lang="ru-RU" sz="2400" u="sng" dirty="0" err="1" smtClean="0"/>
              <a:t>Деконструкция</a:t>
            </a:r>
            <a:r>
              <a:rPr lang="ru-RU" sz="2400" dirty="0" smtClean="0"/>
              <a:t> </a:t>
            </a:r>
          </a:p>
          <a:p>
            <a:pPr>
              <a:buFont typeface="Wingdings" pitchFamily="2" charset="2"/>
              <a:buChar char="ü"/>
            </a:pPr>
            <a:r>
              <a:rPr lang="ru-RU" sz="2400" u="sng" dirty="0" err="1" smtClean="0"/>
              <a:t>Реконтрукция</a:t>
            </a:r>
            <a:r>
              <a:rPr lang="ru-RU" sz="2400" dirty="0" smtClean="0"/>
              <a:t> </a:t>
            </a:r>
          </a:p>
          <a:p>
            <a:pPr>
              <a:buFont typeface="Wingdings" pitchFamily="2" charset="2"/>
              <a:buChar char="ü"/>
            </a:pPr>
            <a:r>
              <a:rPr lang="ru-RU" sz="2400" u="sng" dirty="0" smtClean="0"/>
              <a:t>Социализация</a:t>
            </a:r>
            <a:r>
              <a:rPr lang="ru-RU" sz="2400" dirty="0" smtClean="0"/>
              <a:t> </a:t>
            </a:r>
          </a:p>
          <a:p>
            <a:pPr>
              <a:buFont typeface="Wingdings" pitchFamily="2" charset="2"/>
              <a:buChar char="ü"/>
            </a:pPr>
            <a:r>
              <a:rPr lang="ru-RU" sz="2400" u="sng" dirty="0" smtClean="0"/>
              <a:t>Афиширование</a:t>
            </a:r>
            <a:r>
              <a:rPr lang="ru-RU" sz="2400" dirty="0" smtClean="0"/>
              <a:t> </a:t>
            </a:r>
          </a:p>
          <a:p>
            <a:pPr>
              <a:buFont typeface="Wingdings" pitchFamily="2" charset="2"/>
              <a:buChar char="ü"/>
            </a:pPr>
            <a:r>
              <a:rPr lang="ru-RU" sz="2400" u="sng" dirty="0" smtClean="0"/>
              <a:t>Разрыв</a:t>
            </a:r>
            <a:endParaRPr lang="ru-RU" sz="2400" dirty="0" smtClean="0"/>
          </a:p>
          <a:p>
            <a:pPr>
              <a:buFont typeface="Wingdings" pitchFamily="2" charset="2"/>
              <a:buChar char="ü"/>
            </a:pPr>
            <a:r>
              <a:rPr lang="ru-RU" sz="2400" u="sng" dirty="0" smtClean="0"/>
              <a:t>Рефлексия</a:t>
            </a:r>
            <a:r>
              <a:rPr lang="ru-RU" sz="2400" dirty="0" smtClean="0"/>
              <a:t> </a:t>
            </a:r>
          </a:p>
          <a:p>
            <a:endParaRPr lang="ru-RU" sz="2400" dirty="0" smtClean="0"/>
          </a:p>
          <a:p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3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6923C"/>
      </a:hlink>
      <a:folHlink>
        <a:srgbClr val="76923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242</Words>
  <Application>Microsoft Office PowerPoint</Application>
  <PresentationFormat>Экран (4:3)</PresentationFormat>
  <Paragraphs>130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1_Тема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18</cp:revision>
  <dcterms:created xsi:type="dcterms:W3CDTF">2014-07-06T18:18:01Z</dcterms:created>
  <dcterms:modified xsi:type="dcterms:W3CDTF">2018-01-09T02:50:31Z</dcterms:modified>
</cp:coreProperties>
</file>